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5" r:id="rId5"/>
    <p:sldId id="260" r:id="rId6"/>
    <p:sldId id="261" r:id="rId7"/>
    <p:sldId id="259" r:id="rId8"/>
    <p:sldId id="262" r:id="rId9"/>
    <p:sldId id="263" r:id="rId10"/>
    <p:sldId id="264" r:id="rId11"/>
    <p:sldId id="265" r:id="rId12"/>
    <p:sldId id="266" r:id="rId13"/>
    <p:sldId id="267" r:id="rId14"/>
    <p:sldId id="270" r:id="rId15"/>
    <p:sldId id="272" r:id="rId16"/>
    <p:sldId id="271" r:id="rId17"/>
    <p:sldId id="273" r:id="rId18"/>
    <p:sldId id="274" r:id="rId19"/>
    <p:sldId id="268"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90" d="100"/>
          <a:sy n="90" d="100"/>
        </p:scale>
        <p:origin x="16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4008178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45564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0"/>
            <a:ext cx="2667000" cy="6629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0"/>
            <a:ext cx="7797800" cy="6629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3965138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1686947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5" name="Footer Placeholder 4"/>
          <p:cNvSpPr>
            <a:spLocks noGrp="1"/>
          </p:cNvSpPr>
          <p:nvPr>
            <p:ph type="ftr" sz="quarter" idx="11"/>
          </p:nvPr>
        </p:nvSpPr>
        <p:spPr/>
        <p:txBody>
          <a:bodyPr/>
          <a:lstStyle>
            <a:lvl1pPr>
              <a:lnSpc>
                <a:spcPct val="100000"/>
              </a:lnSpc>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2463747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609600"/>
            <a:ext cx="5232400" cy="601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50000" y="609600"/>
            <a:ext cx="5232400" cy="601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6" name="Footer Placeholder 5"/>
          <p:cNvSpPr>
            <a:spLocks noGrp="1"/>
          </p:cNvSpPr>
          <p:nvPr>
            <p:ph type="ftr" sz="quarter" idx="11"/>
          </p:nvPr>
        </p:nvSpPr>
        <p:spPr/>
        <p:txBody>
          <a:bodyPr/>
          <a:lstStyle>
            <a:lvl1pPr>
              <a:lnSpc>
                <a:spcPct val="100000"/>
              </a:lnSpc>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1131630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8" name="Footer Placeholder 7"/>
          <p:cNvSpPr>
            <a:spLocks noGrp="1"/>
          </p:cNvSpPr>
          <p:nvPr>
            <p:ph type="ftr" sz="quarter" idx="11"/>
          </p:nvPr>
        </p:nvSpPr>
        <p:spPr/>
        <p:txBody>
          <a:bodyPr/>
          <a:lstStyle>
            <a:lvl1pPr>
              <a:lnSpc>
                <a:spcPct val="100000"/>
              </a:lnSpc>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889271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4" name="Footer Placeholder 3"/>
          <p:cNvSpPr>
            <a:spLocks noGrp="1"/>
          </p:cNvSpPr>
          <p:nvPr>
            <p:ph type="ftr" sz="quarter" idx="11"/>
          </p:nvPr>
        </p:nvSpPr>
        <p:spPr/>
        <p:txBody>
          <a:bodyPr/>
          <a:lstStyle>
            <a:lvl1pPr>
              <a:lnSpc>
                <a:spcPct val="100000"/>
              </a:lnSpc>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465293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3" name="Footer Placeholder 2"/>
          <p:cNvSpPr>
            <a:spLocks noGrp="1"/>
          </p:cNvSpPr>
          <p:nvPr>
            <p:ph type="ftr" sz="quarter" idx="11"/>
          </p:nvPr>
        </p:nvSpPr>
        <p:spPr/>
        <p:txBody>
          <a:bodyPr/>
          <a:lstStyle>
            <a:lvl1pPr>
              <a:lnSpc>
                <a:spcPct val="100000"/>
              </a:lnSpc>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359664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6" name="Footer Placeholder 5"/>
          <p:cNvSpPr>
            <a:spLocks noGrp="1"/>
          </p:cNvSpPr>
          <p:nvPr>
            <p:ph type="ftr" sz="quarter" idx="11"/>
          </p:nvPr>
        </p:nvSpPr>
        <p:spPr/>
        <p:txBody>
          <a:bodyPr/>
          <a:lstStyle>
            <a:lvl1pPr>
              <a:lnSpc>
                <a:spcPct val="100000"/>
              </a:lnSpc>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109402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8248D526-08C7-42F6-BD41-6B8FE04C0BDA}" type="datetimeFigureOut">
              <a:rPr lang="en-US" smtClean="0"/>
              <a:t>9/6/2023</a:t>
            </a:fld>
            <a:endParaRPr lang="en-US"/>
          </a:p>
        </p:txBody>
      </p:sp>
      <p:sp>
        <p:nvSpPr>
          <p:cNvPr id="6" name="Footer Placeholder 5"/>
          <p:cNvSpPr>
            <a:spLocks noGrp="1"/>
          </p:cNvSpPr>
          <p:nvPr>
            <p:ph type="ftr" sz="quarter" idx="11"/>
          </p:nvPr>
        </p:nvSpPr>
        <p:spPr/>
        <p:txBody>
          <a:bodyPr/>
          <a:lstStyle>
            <a:lvl1pPr>
              <a:lnSpc>
                <a:spcPct val="100000"/>
              </a:lnSpc>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D83384E-059E-4510-8135-A91C87F3AD03}" type="slidenum">
              <a:rPr lang="en-US" smtClean="0"/>
              <a:t>‹#›</a:t>
            </a:fld>
            <a:endParaRPr lang="en-US"/>
          </a:p>
        </p:txBody>
      </p:sp>
    </p:spTree>
    <p:extLst>
      <p:ext uri="{BB962C8B-B14F-4D97-AF65-F5344CB8AC3E}">
        <p14:creationId xmlns:p14="http://schemas.microsoft.com/office/powerpoint/2010/main" val="4049475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FFDD"/>
        </a:solidFill>
        <a:effectLst/>
      </p:bgPr>
    </p:bg>
    <p:spTree>
      <p:nvGrpSpPr>
        <p:cNvPr id="1" name=""/>
        <p:cNvGrpSpPr/>
        <p:nvPr/>
      </p:nvGrpSpPr>
      <p:grpSpPr>
        <a:xfrm>
          <a:off x="0" y="0"/>
          <a:ext cx="0" cy="0"/>
          <a:chOff x="0" y="0"/>
          <a:chExt cx="0" cy="0"/>
        </a:xfrm>
      </p:grpSpPr>
      <p:sp>
        <p:nvSpPr>
          <p:cNvPr id="3074" name="Line 2"/>
          <p:cNvSpPr>
            <a:spLocks noChangeShapeType="1"/>
          </p:cNvSpPr>
          <p:nvPr/>
        </p:nvSpPr>
        <p:spPr bwMode="auto">
          <a:xfrm>
            <a:off x="914400" y="762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5" name="Line 3"/>
          <p:cNvSpPr>
            <a:spLocks noChangeShapeType="1"/>
          </p:cNvSpPr>
          <p:nvPr/>
        </p:nvSpPr>
        <p:spPr bwMode="auto">
          <a:xfrm>
            <a:off x="914400" y="914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6" name="Line 4"/>
          <p:cNvSpPr>
            <a:spLocks noChangeShapeType="1"/>
          </p:cNvSpPr>
          <p:nvPr/>
        </p:nvSpPr>
        <p:spPr bwMode="auto">
          <a:xfrm>
            <a:off x="914400" y="1066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7" name="Line 5"/>
          <p:cNvSpPr>
            <a:spLocks noChangeShapeType="1"/>
          </p:cNvSpPr>
          <p:nvPr/>
        </p:nvSpPr>
        <p:spPr bwMode="auto">
          <a:xfrm>
            <a:off x="914400" y="1219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8" name="Line 6"/>
          <p:cNvSpPr>
            <a:spLocks noChangeShapeType="1"/>
          </p:cNvSpPr>
          <p:nvPr/>
        </p:nvSpPr>
        <p:spPr bwMode="auto">
          <a:xfrm>
            <a:off x="914400" y="1371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79" name="Rectangle 7"/>
          <p:cNvSpPr>
            <a:spLocks noGrp="1" noChangeArrowheads="1"/>
          </p:cNvSpPr>
          <p:nvPr>
            <p:ph type="title"/>
          </p:nvPr>
        </p:nvSpPr>
        <p:spPr bwMode="auto">
          <a:xfrm>
            <a:off x="3657600" y="0"/>
            <a:ext cx="3759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80" name="Rectangle 8"/>
          <p:cNvSpPr>
            <a:spLocks noGrp="1" noChangeArrowheads="1"/>
          </p:cNvSpPr>
          <p:nvPr>
            <p:ph type="dt" sz="half" idx="2"/>
          </p:nvPr>
        </p:nvSpPr>
        <p:spPr bwMode="auto">
          <a:xfrm>
            <a:off x="914400" y="0"/>
            <a:ext cx="2743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lnSpc>
                <a:spcPct val="65000"/>
              </a:lnSpc>
              <a:defRPr sz="1800">
                <a:latin typeface="+mn-lt"/>
              </a:defRPr>
            </a:lvl1pPr>
          </a:lstStyle>
          <a:p>
            <a:fld id="{8248D526-08C7-42F6-BD41-6B8FE04C0BDA}" type="datetimeFigureOut">
              <a:rPr lang="en-US" smtClean="0"/>
              <a:t>9/6/2023</a:t>
            </a:fld>
            <a:endParaRPr lang="en-US"/>
          </a:p>
        </p:txBody>
      </p:sp>
      <p:sp>
        <p:nvSpPr>
          <p:cNvPr id="3081" name="Rectangle 9"/>
          <p:cNvSpPr>
            <a:spLocks noGrp="1" noChangeArrowheads="1"/>
          </p:cNvSpPr>
          <p:nvPr>
            <p:ph type="ftr" sz="quarter" idx="3"/>
          </p:nvPr>
        </p:nvSpPr>
        <p:spPr bwMode="auto">
          <a:xfrm>
            <a:off x="7416800" y="0"/>
            <a:ext cx="4165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lnSpc>
                <a:spcPct val="50000"/>
              </a:lnSpc>
              <a:defRPr sz="1800">
                <a:latin typeface="+mn-lt"/>
              </a:defRPr>
            </a:lvl1pPr>
          </a:lstStyle>
          <a:p>
            <a:endParaRPr lang="en-US"/>
          </a:p>
        </p:txBody>
      </p:sp>
      <p:sp>
        <p:nvSpPr>
          <p:cNvPr id="3082" name="Rectangle 10"/>
          <p:cNvSpPr>
            <a:spLocks noGrp="1" noChangeArrowheads="1"/>
          </p:cNvSpPr>
          <p:nvPr>
            <p:ph type="sldNum" sz="quarter" idx="4"/>
          </p:nvPr>
        </p:nvSpPr>
        <p:spPr bwMode="auto">
          <a:xfrm>
            <a:off x="11582400" y="0"/>
            <a:ext cx="60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800">
                <a:latin typeface="+mn-lt"/>
              </a:defRPr>
            </a:lvl1pPr>
          </a:lstStyle>
          <a:p>
            <a:fld id="{CD83384E-059E-4510-8135-A91C87F3AD03}" type="slidenum">
              <a:rPr lang="en-US" smtClean="0"/>
              <a:t>‹#›</a:t>
            </a:fld>
            <a:endParaRPr lang="en-US"/>
          </a:p>
        </p:txBody>
      </p:sp>
      <p:sp>
        <p:nvSpPr>
          <p:cNvPr id="3083" name="Line 11"/>
          <p:cNvSpPr>
            <a:spLocks noChangeShapeType="1"/>
          </p:cNvSpPr>
          <p:nvPr/>
        </p:nvSpPr>
        <p:spPr bwMode="auto">
          <a:xfrm>
            <a:off x="0" y="609600"/>
            <a:ext cx="12192000" cy="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4" name="Line 12"/>
          <p:cNvSpPr>
            <a:spLocks noChangeShapeType="1"/>
          </p:cNvSpPr>
          <p:nvPr/>
        </p:nvSpPr>
        <p:spPr bwMode="auto">
          <a:xfrm>
            <a:off x="7416800" y="0"/>
            <a:ext cx="0" cy="60960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5" name="Line 13"/>
          <p:cNvSpPr>
            <a:spLocks noChangeShapeType="1"/>
          </p:cNvSpPr>
          <p:nvPr/>
        </p:nvSpPr>
        <p:spPr bwMode="auto">
          <a:xfrm>
            <a:off x="3657600" y="0"/>
            <a:ext cx="0" cy="60960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6" name="Oval 14"/>
          <p:cNvSpPr>
            <a:spLocks noChangeArrowheads="1"/>
          </p:cNvSpPr>
          <p:nvPr/>
        </p:nvSpPr>
        <p:spPr bwMode="auto">
          <a:xfrm>
            <a:off x="203200" y="1219200"/>
            <a:ext cx="406400" cy="3048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7" name="Oval 15"/>
          <p:cNvSpPr>
            <a:spLocks noChangeArrowheads="1"/>
          </p:cNvSpPr>
          <p:nvPr/>
        </p:nvSpPr>
        <p:spPr bwMode="auto">
          <a:xfrm>
            <a:off x="203200" y="6096000"/>
            <a:ext cx="406400" cy="3048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8" name="Line 16"/>
          <p:cNvSpPr>
            <a:spLocks noChangeShapeType="1"/>
          </p:cNvSpPr>
          <p:nvPr/>
        </p:nvSpPr>
        <p:spPr bwMode="auto">
          <a:xfrm>
            <a:off x="914400" y="1524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89" name="Line 17"/>
          <p:cNvSpPr>
            <a:spLocks noChangeShapeType="1"/>
          </p:cNvSpPr>
          <p:nvPr/>
        </p:nvSpPr>
        <p:spPr bwMode="auto">
          <a:xfrm>
            <a:off x="914400" y="1676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0" name="Line 18"/>
          <p:cNvSpPr>
            <a:spLocks noChangeShapeType="1"/>
          </p:cNvSpPr>
          <p:nvPr/>
        </p:nvSpPr>
        <p:spPr bwMode="auto">
          <a:xfrm>
            <a:off x="914400" y="1828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1" name="Line 19"/>
          <p:cNvSpPr>
            <a:spLocks noChangeShapeType="1"/>
          </p:cNvSpPr>
          <p:nvPr/>
        </p:nvSpPr>
        <p:spPr bwMode="auto">
          <a:xfrm>
            <a:off x="914400" y="1981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2" name="Line 20"/>
          <p:cNvSpPr>
            <a:spLocks noChangeShapeType="1"/>
          </p:cNvSpPr>
          <p:nvPr/>
        </p:nvSpPr>
        <p:spPr bwMode="auto">
          <a:xfrm>
            <a:off x="914400" y="2133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3" name="Line 21"/>
          <p:cNvSpPr>
            <a:spLocks noChangeShapeType="1"/>
          </p:cNvSpPr>
          <p:nvPr/>
        </p:nvSpPr>
        <p:spPr bwMode="auto">
          <a:xfrm>
            <a:off x="914400" y="2286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4" name="Line 22"/>
          <p:cNvSpPr>
            <a:spLocks noChangeShapeType="1"/>
          </p:cNvSpPr>
          <p:nvPr/>
        </p:nvSpPr>
        <p:spPr bwMode="auto">
          <a:xfrm>
            <a:off x="914400" y="2438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5" name="Line 23"/>
          <p:cNvSpPr>
            <a:spLocks noChangeShapeType="1"/>
          </p:cNvSpPr>
          <p:nvPr/>
        </p:nvSpPr>
        <p:spPr bwMode="auto">
          <a:xfrm>
            <a:off x="914400" y="2590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6" name="Line 24"/>
          <p:cNvSpPr>
            <a:spLocks noChangeShapeType="1"/>
          </p:cNvSpPr>
          <p:nvPr/>
        </p:nvSpPr>
        <p:spPr bwMode="auto">
          <a:xfrm>
            <a:off x="914400" y="2743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7" name="Line 25"/>
          <p:cNvSpPr>
            <a:spLocks noChangeShapeType="1"/>
          </p:cNvSpPr>
          <p:nvPr/>
        </p:nvSpPr>
        <p:spPr bwMode="auto">
          <a:xfrm>
            <a:off x="914400" y="2895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8" name="Line 26"/>
          <p:cNvSpPr>
            <a:spLocks noChangeShapeType="1"/>
          </p:cNvSpPr>
          <p:nvPr/>
        </p:nvSpPr>
        <p:spPr bwMode="auto">
          <a:xfrm>
            <a:off x="914400" y="3048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099" name="Line 27"/>
          <p:cNvSpPr>
            <a:spLocks noChangeShapeType="1"/>
          </p:cNvSpPr>
          <p:nvPr/>
        </p:nvSpPr>
        <p:spPr bwMode="auto">
          <a:xfrm>
            <a:off x="914400" y="3200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0" name="Line 28"/>
          <p:cNvSpPr>
            <a:spLocks noChangeShapeType="1"/>
          </p:cNvSpPr>
          <p:nvPr/>
        </p:nvSpPr>
        <p:spPr bwMode="auto">
          <a:xfrm>
            <a:off x="914400" y="3352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1" name="Line 29"/>
          <p:cNvSpPr>
            <a:spLocks noChangeShapeType="1"/>
          </p:cNvSpPr>
          <p:nvPr/>
        </p:nvSpPr>
        <p:spPr bwMode="auto">
          <a:xfrm>
            <a:off x="914400" y="3505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2" name="Line 30"/>
          <p:cNvSpPr>
            <a:spLocks noChangeShapeType="1"/>
          </p:cNvSpPr>
          <p:nvPr/>
        </p:nvSpPr>
        <p:spPr bwMode="auto">
          <a:xfrm>
            <a:off x="914400" y="3657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3" name="Line 31"/>
          <p:cNvSpPr>
            <a:spLocks noChangeShapeType="1"/>
          </p:cNvSpPr>
          <p:nvPr/>
        </p:nvSpPr>
        <p:spPr bwMode="auto">
          <a:xfrm>
            <a:off x="914400" y="3810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4" name="Line 32"/>
          <p:cNvSpPr>
            <a:spLocks noChangeShapeType="1"/>
          </p:cNvSpPr>
          <p:nvPr/>
        </p:nvSpPr>
        <p:spPr bwMode="auto">
          <a:xfrm>
            <a:off x="914400" y="3962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5" name="Line 33"/>
          <p:cNvSpPr>
            <a:spLocks noChangeShapeType="1"/>
          </p:cNvSpPr>
          <p:nvPr/>
        </p:nvSpPr>
        <p:spPr bwMode="auto">
          <a:xfrm>
            <a:off x="914400" y="4114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6" name="Line 34"/>
          <p:cNvSpPr>
            <a:spLocks noChangeShapeType="1"/>
          </p:cNvSpPr>
          <p:nvPr/>
        </p:nvSpPr>
        <p:spPr bwMode="auto">
          <a:xfrm>
            <a:off x="914400" y="4267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7" name="Line 35"/>
          <p:cNvSpPr>
            <a:spLocks noChangeShapeType="1"/>
          </p:cNvSpPr>
          <p:nvPr/>
        </p:nvSpPr>
        <p:spPr bwMode="auto">
          <a:xfrm>
            <a:off x="914400" y="4419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8" name="Line 36"/>
          <p:cNvSpPr>
            <a:spLocks noChangeShapeType="1"/>
          </p:cNvSpPr>
          <p:nvPr/>
        </p:nvSpPr>
        <p:spPr bwMode="auto">
          <a:xfrm>
            <a:off x="914400" y="4572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09" name="Line 37"/>
          <p:cNvSpPr>
            <a:spLocks noChangeShapeType="1"/>
          </p:cNvSpPr>
          <p:nvPr/>
        </p:nvSpPr>
        <p:spPr bwMode="auto">
          <a:xfrm>
            <a:off x="914400" y="4724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0" name="Line 38"/>
          <p:cNvSpPr>
            <a:spLocks noChangeShapeType="1"/>
          </p:cNvSpPr>
          <p:nvPr/>
        </p:nvSpPr>
        <p:spPr bwMode="auto">
          <a:xfrm>
            <a:off x="914400" y="4876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1" name="Line 39"/>
          <p:cNvSpPr>
            <a:spLocks noChangeShapeType="1"/>
          </p:cNvSpPr>
          <p:nvPr/>
        </p:nvSpPr>
        <p:spPr bwMode="auto">
          <a:xfrm>
            <a:off x="914400" y="5029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2" name="Line 40"/>
          <p:cNvSpPr>
            <a:spLocks noChangeShapeType="1"/>
          </p:cNvSpPr>
          <p:nvPr/>
        </p:nvSpPr>
        <p:spPr bwMode="auto">
          <a:xfrm>
            <a:off x="914400" y="5181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3" name="Line 41"/>
          <p:cNvSpPr>
            <a:spLocks noChangeShapeType="1"/>
          </p:cNvSpPr>
          <p:nvPr/>
        </p:nvSpPr>
        <p:spPr bwMode="auto">
          <a:xfrm>
            <a:off x="914400" y="5334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4" name="Line 42"/>
          <p:cNvSpPr>
            <a:spLocks noChangeShapeType="1"/>
          </p:cNvSpPr>
          <p:nvPr/>
        </p:nvSpPr>
        <p:spPr bwMode="auto">
          <a:xfrm>
            <a:off x="914400" y="5486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5" name="Line 43"/>
          <p:cNvSpPr>
            <a:spLocks noChangeShapeType="1"/>
          </p:cNvSpPr>
          <p:nvPr/>
        </p:nvSpPr>
        <p:spPr bwMode="auto">
          <a:xfrm>
            <a:off x="914400" y="5638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6" name="Line 44"/>
          <p:cNvSpPr>
            <a:spLocks noChangeShapeType="1"/>
          </p:cNvSpPr>
          <p:nvPr/>
        </p:nvSpPr>
        <p:spPr bwMode="auto">
          <a:xfrm>
            <a:off x="914400" y="5791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7" name="Line 45"/>
          <p:cNvSpPr>
            <a:spLocks noChangeShapeType="1"/>
          </p:cNvSpPr>
          <p:nvPr/>
        </p:nvSpPr>
        <p:spPr bwMode="auto">
          <a:xfrm>
            <a:off x="914400" y="5943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8" name="Line 46"/>
          <p:cNvSpPr>
            <a:spLocks noChangeShapeType="1"/>
          </p:cNvSpPr>
          <p:nvPr/>
        </p:nvSpPr>
        <p:spPr bwMode="auto">
          <a:xfrm>
            <a:off x="914400" y="60960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19" name="Line 47"/>
          <p:cNvSpPr>
            <a:spLocks noChangeShapeType="1"/>
          </p:cNvSpPr>
          <p:nvPr/>
        </p:nvSpPr>
        <p:spPr bwMode="auto">
          <a:xfrm>
            <a:off x="914400" y="62484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0" name="Line 48"/>
          <p:cNvSpPr>
            <a:spLocks noChangeShapeType="1"/>
          </p:cNvSpPr>
          <p:nvPr/>
        </p:nvSpPr>
        <p:spPr bwMode="auto">
          <a:xfrm>
            <a:off x="914400" y="64008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1" name="Line 49"/>
          <p:cNvSpPr>
            <a:spLocks noChangeShapeType="1"/>
          </p:cNvSpPr>
          <p:nvPr/>
        </p:nvSpPr>
        <p:spPr bwMode="auto">
          <a:xfrm>
            <a:off x="914400" y="6553200"/>
            <a:ext cx="10668000" cy="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2" name="Line 50"/>
          <p:cNvSpPr>
            <a:spLocks noChangeShapeType="1"/>
          </p:cNvSpPr>
          <p:nvPr/>
        </p:nvSpPr>
        <p:spPr bwMode="auto">
          <a:xfrm>
            <a:off x="914400" y="6705600"/>
            <a:ext cx="10668000" cy="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3" name="Line 51"/>
          <p:cNvSpPr>
            <a:spLocks noChangeShapeType="1"/>
          </p:cNvSpPr>
          <p:nvPr/>
        </p:nvSpPr>
        <p:spPr bwMode="auto">
          <a:xfrm>
            <a:off x="1117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4" name="Line 52"/>
          <p:cNvSpPr>
            <a:spLocks noChangeShapeType="1"/>
          </p:cNvSpPr>
          <p:nvPr/>
        </p:nvSpPr>
        <p:spPr bwMode="auto">
          <a:xfrm>
            <a:off x="1320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5" name="Line 53"/>
          <p:cNvSpPr>
            <a:spLocks noChangeShapeType="1"/>
          </p:cNvSpPr>
          <p:nvPr/>
        </p:nvSpPr>
        <p:spPr bwMode="auto">
          <a:xfrm>
            <a:off x="1524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6" name="Line 54"/>
          <p:cNvSpPr>
            <a:spLocks noChangeShapeType="1"/>
          </p:cNvSpPr>
          <p:nvPr/>
        </p:nvSpPr>
        <p:spPr bwMode="auto">
          <a:xfrm>
            <a:off x="1727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7" name="Line 55"/>
          <p:cNvSpPr>
            <a:spLocks noChangeShapeType="1"/>
          </p:cNvSpPr>
          <p:nvPr/>
        </p:nvSpPr>
        <p:spPr bwMode="auto">
          <a:xfrm>
            <a:off x="1930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8" name="Line 56"/>
          <p:cNvSpPr>
            <a:spLocks noChangeShapeType="1"/>
          </p:cNvSpPr>
          <p:nvPr/>
        </p:nvSpPr>
        <p:spPr bwMode="auto">
          <a:xfrm>
            <a:off x="2133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29" name="Line 57"/>
          <p:cNvSpPr>
            <a:spLocks noChangeShapeType="1"/>
          </p:cNvSpPr>
          <p:nvPr/>
        </p:nvSpPr>
        <p:spPr bwMode="auto">
          <a:xfrm>
            <a:off x="2336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0" name="Line 58"/>
          <p:cNvSpPr>
            <a:spLocks noChangeShapeType="1"/>
          </p:cNvSpPr>
          <p:nvPr/>
        </p:nvSpPr>
        <p:spPr bwMode="auto">
          <a:xfrm>
            <a:off x="2540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1" name="Line 59"/>
          <p:cNvSpPr>
            <a:spLocks noChangeShapeType="1"/>
          </p:cNvSpPr>
          <p:nvPr/>
        </p:nvSpPr>
        <p:spPr bwMode="auto">
          <a:xfrm>
            <a:off x="2743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2" name="Line 60"/>
          <p:cNvSpPr>
            <a:spLocks noChangeShapeType="1"/>
          </p:cNvSpPr>
          <p:nvPr/>
        </p:nvSpPr>
        <p:spPr bwMode="auto">
          <a:xfrm>
            <a:off x="2946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3" name="Line 61"/>
          <p:cNvSpPr>
            <a:spLocks noChangeShapeType="1"/>
          </p:cNvSpPr>
          <p:nvPr/>
        </p:nvSpPr>
        <p:spPr bwMode="auto">
          <a:xfrm>
            <a:off x="3149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4" name="Line 62"/>
          <p:cNvSpPr>
            <a:spLocks noChangeShapeType="1"/>
          </p:cNvSpPr>
          <p:nvPr/>
        </p:nvSpPr>
        <p:spPr bwMode="auto">
          <a:xfrm>
            <a:off x="3352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5" name="Line 63"/>
          <p:cNvSpPr>
            <a:spLocks noChangeShapeType="1"/>
          </p:cNvSpPr>
          <p:nvPr/>
        </p:nvSpPr>
        <p:spPr bwMode="auto">
          <a:xfrm>
            <a:off x="3556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6" name="Line 64"/>
          <p:cNvSpPr>
            <a:spLocks noChangeShapeType="1"/>
          </p:cNvSpPr>
          <p:nvPr/>
        </p:nvSpPr>
        <p:spPr bwMode="auto">
          <a:xfrm>
            <a:off x="3759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7" name="Line 65"/>
          <p:cNvSpPr>
            <a:spLocks noChangeShapeType="1"/>
          </p:cNvSpPr>
          <p:nvPr/>
        </p:nvSpPr>
        <p:spPr bwMode="auto">
          <a:xfrm>
            <a:off x="3962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8" name="Line 66"/>
          <p:cNvSpPr>
            <a:spLocks noChangeShapeType="1"/>
          </p:cNvSpPr>
          <p:nvPr/>
        </p:nvSpPr>
        <p:spPr bwMode="auto">
          <a:xfrm>
            <a:off x="4165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39" name="Line 67"/>
          <p:cNvSpPr>
            <a:spLocks noChangeShapeType="1"/>
          </p:cNvSpPr>
          <p:nvPr/>
        </p:nvSpPr>
        <p:spPr bwMode="auto">
          <a:xfrm>
            <a:off x="4368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0" name="Line 68"/>
          <p:cNvSpPr>
            <a:spLocks noChangeShapeType="1"/>
          </p:cNvSpPr>
          <p:nvPr/>
        </p:nvSpPr>
        <p:spPr bwMode="auto">
          <a:xfrm>
            <a:off x="4572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1" name="Line 69"/>
          <p:cNvSpPr>
            <a:spLocks noChangeShapeType="1"/>
          </p:cNvSpPr>
          <p:nvPr/>
        </p:nvSpPr>
        <p:spPr bwMode="auto">
          <a:xfrm>
            <a:off x="4775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2" name="Line 70"/>
          <p:cNvSpPr>
            <a:spLocks noChangeShapeType="1"/>
          </p:cNvSpPr>
          <p:nvPr/>
        </p:nvSpPr>
        <p:spPr bwMode="auto">
          <a:xfrm>
            <a:off x="4978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3" name="Line 71"/>
          <p:cNvSpPr>
            <a:spLocks noChangeShapeType="1"/>
          </p:cNvSpPr>
          <p:nvPr/>
        </p:nvSpPr>
        <p:spPr bwMode="auto">
          <a:xfrm>
            <a:off x="5181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4" name="Line 72"/>
          <p:cNvSpPr>
            <a:spLocks noChangeShapeType="1"/>
          </p:cNvSpPr>
          <p:nvPr/>
        </p:nvSpPr>
        <p:spPr bwMode="auto">
          <a:xfrm>
            <a:off x="5384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5" name="Line 73"/>
          <p:cNvSpPr>
            <a:spLocks noChangeShapeType="1"/>
          </p:cNvSpPr>
          <p:nvPr/>
        </p:nvSpPr>
        <p:spPr bwMode="auto">
          <a:xfrm>
            <a:off x="5588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6" name="Line 74"/>
          <p:cNvSpPr>
            <a:spLocks noChangeShapeType="1"/>
          </p:cNvSpPr>
          <p:nvPr/>
        </p:nvSpPr>
        <p:spPr bwMode="auto">
          <a:xfrm>
            <a:off x="5791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7" name="Line 75"/>
          <p:cNvSpPr>
            <a:spLocks noChangeShapeType="1"/>
          </p:cNvSpPr>
          <p:nvPr/>
        </p:nvSpPr>
        <p:spPr bwMode="auto">
          <a:xfrm>
            <a:off x="5994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8" name="Line 76"/>
          <p:cNvSpPr>
            <a:spLocks noChangeShapeType="1"/>
          </p:cNvSpPr>
          <p:nvPr/>
        </p:nvSpPr>
        <p:spPr bwMode="auto">
          <a:xfrm>
            <a:off x="6197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49" name="Line 77"/>
          <p:cNvSpPr>
            <a:spLocks noChangeShapeType="1"/>
          </p:cNvSpPr>
          <p:nvPr/>
        </p:nvSpPr>
        <p:spPr bwMode="auto">
          <a:xfrm>
            <a:off x="6400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0" name="Line 78"/>
          <p:cNvSpPr>
            <a:spLocks noChangeShapeType="1"/>
          </p:cNvSpPr>
          <p:nvPr/>
        </p:nvSpPr>
        <p:spPr bwMode="auto">
          <a:xfrm>
            <a:off x="6604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1" name="Line 79"/>
          <p:cNvSpPr>
            <a:spLocks noChangeShapeType="1"/>
          </p:cNvSpPr>
          <p:nvPr/>
        </p:nvSpPr>
        <p:spPr bwMode="auto">
          <a:xfrm>
            <a:off x="6807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2" name="Line 80"/>
          <p:cNvSpPr>
            <a:spLocks noChangeShapeType="1"/>
          </p:cNvSpPr>
          <p:nvPr/>
        </p:nvSpPr>
        <p:spPr bwMode="auto">
          <a:xfrm>
            <a:off x="7010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3" name="Line 81"/>
          <p:cNvSpPr>
            <a:spLocks noChangeShapeType="1"/>
          </p:cNvSpPr>
          <p:nvPr/>
        </p:nvSpPr>
        <p:spPr bwMode="auto">
          <a:xfrm>
            <a:off x="7213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4" name="Line 82"/>
          <p:cNvSpPr>
            <a:spLocks noChangeShapeType="1"/>
          </p:cNvSpPr>
          <p:nvPr/>
        </p:nvSpPr>
        <p:spPr bwMode="auto">
          <a:xfrm>
            <a:off x="7416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5" name="Line 83"/>
          <p:cNvSpPr>
            <a:spLocks noChangeShapeType="1"/>
          </p:cNvSpPr>
          <p:nvPr/>
        </p:nvSpPr>
        <p:spPr bwMode="auto">
          <a:xfrm>
            <a:off x="7620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6" name="Line 84"/>
          <p:cNvSpPr>
            <a:spLocks noChangeShapeType="1"/>
          </p:cNvSpPr>
          <p:nvPr/>
        </p:nvSpPr>
        <p:spPr bwMode="auto">
          <a:xfrm>
            <a:off x="7823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7" name="Line 85"/>
          <p:cNvSpPr>
            <a:spLocks noChangeShapeType="1"/>
          </p:cNvSpPr>
          <p:nvPr/>
        </p:nvSpPr>
        <p:spPr bwMode="auto">
          <a:xfrm>
            <a:off x="8026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8" name="Line 86"/>
          <p:cNvSpPr>
            <a:spLocks noChangeShapeType="1"/>
          </p:cNvSpPr>
          <p:nvPr/>
        </p:nvSpPr>
        <p:spPr bwMode="auto">
          <a:xfrm>
            <a:off x="8229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59" name="Line 87"/>
          <p:cNvSpPr>
            <a:spLocks noChangeShapeType="1"/>
          </p:cNvSpPr>
          <p:nvPr/>
        </p:nvSpPr>
        <p:spPr bwMode="auto">
          <a:xfrm>
            <a:off x="8432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0" name="Line 88"/>
          <p:cNvSpPr>
            <a:spLocks noChangeShapeType="1"/>
          </p:cNvSpPr>
          <p:nvPr/>
        </p:nvSpPr>
        <p:spPr bwMode="auto">
          <a:xfrm>
            <a:off x="8636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1" name="Line 89"/>
          <p:cNvSpPr>
            <a:spLocks noChangeShapeType="1"/>
          </p:cNvSpPr>
          <p:nvPr/>
        </p:nvSpPr>
        <p:spPr bwMode="auto">
          <a:xfrm>
            <a:off x="8839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2" name="Line 90"/>
          <p:cNvSpPr>
            <a:spLocks noChangeShapeType="1"/>
          </p:cNvSpPr>
          <p:nvPr/>
        </p:nvSpPr>
        <p:spPr bwMode="auto">
          <a:xfrm>
            <a:off x="9042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3" name="Line 91"/>
          <p:cNvSpPr>
            <a:spLocks noChangeShapeType="1"/>
          </p:cNvSpPr>
          <p:nvPr/>
        </p:nvSpPr>
        <p:spPr bwMode="auto">
          <a:xfrm>
            <a:off x="9245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4" name="Line 92"/>
          <p:cNvSpPr>
            <a:spLocks noChangeShapeType="1"/>
          </p:cNvSpPr>
          <p:nvPr/>
        </p:nvSpPr>
        <p:spPr bwMode="auto">
          <a:xfrm>
            <a:off x="9448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5" name="Line 93"/>
          <p:cNvSpPr>
            <a:spLocks noChangeShapeType="1"/>
          </p:cNvSpPr>
          <p:nvPr/>
        </p:nvSpPr>
        <p:spPr bwMode="auto">
          <a:xfrm>
            <a:off x="9652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6" name="Line 94"/>
          <p:cNvSpPr>
            <a:spLocks noChangeShapeType="1"/>
          </p:cNvSpPr>
          <p:nvPr/>
        </p:nvSpPr>
        <p:spPr bwMode="auto">
          <a:xfrm>
            <a:off x="9855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7" name="Line 95"/>
          <p:cNvSpPr>
            <a:spLocks noChangeShapeType="1"/>
          </p:cNvSpPr>
          <p:nvPr/>
        </p:nvSpPr>
        <p:spPr bwMode="auto">
          <a:xfrm>
            <a:off x="10058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8" name="Line 96"/>
          <p:cNvSpPr>
            <a:spLocks noChangeShapeType="1"/>
          </p:cNvSpPr>
          <p:nvPr/>
        </p:nvSpPr>
        <p:spPr bwMode="auto">
          <a:xfrm>
            <a:off x="10261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69" name="Line 97"/>
          <p:cNvSpPr>
            <a:spLocks noChangeShapeType="1"/>
          </p:cNvSpPr>
          <p:nvPr/>
        </p:nvSpPr>
        <p:spPr bwMode="auto">
          <a:xfrm>
            <a:off x="10464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0" name="Line 98"/>
          <p:cNvSpPr>
            <a:spLocks noChangeShapeType="1"/>
          </p:cNvSpPr>
          <p:nvPr/>
        </p:nvSpPr>
        <p:spPr bwMode="auto">
          <a:xfrm>
            <a:off x="106680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1" name="Line 99"/>
          <p:cNvSpPr>
            <a:spLocks noChangeShapeType="1"/>
          </p:cNvSpPr>
          <p:nvPr/>
        </p:nvSpPr>
        <p:spPr bwMode="auto">
          <a:xfrm>
            <a:off x="108712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2" name="Line 100"/>
          <p:cNvSpPr>
            <a:spLocks noChangeShapeType="1"/>
          </p:cNvSpPr>
          <p:nvPr/>
        </p:nvSpPr>
        <p:spPr bwMode="auto">
          <a:xfrm>
            <a:off x="11074400" y="609600"/>
            <a:ext cx="0" cy="6248400"/>
          </a:xfrm>
          <a:prstGeom prst="line">
            <a:avLst/>
          </a:prstGeom>
          <a:noFill/>
          <a:ln w="9525">
            <a:solidFill>
              <a:srgbClr val="66FF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3" name="Line 101"/>
          <p:cNvSpPr>
            <a:spLocks noChangeShapeType="1"/>
          </p:cNvSpPr>
          <p:nvPr/>
        </p:nvSpPr>
        <p:spPr bwMode="auto">
          <a:xfrm>
            <a:off x="112776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4" name="Line 102"/>
          <p:cNvSpPr>
            <a:spLocks noChangeShapeType="1"/>
          </p:cNvSpPr>
          <p:nvPr/>
        </p:nvSpPr>
        <p:spPr bwMode="auto">
          <a:xfrm>
            <a:off x="11480800" y="609600"/>
            <a:ext cx="0" cy="6248400"/>
          </a:xfrm>
          <a:prstGeom prst="line">
            <a:avLst/>
          </a:prstGeom>
          <a:noFill/>
          <a:ln w="9525">
            <a:solidFill>
              <a:srgbClr val="C5FFC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5" name="Rectangle 103"/>
          <p:cNvSpPr>
            <a:spLocks noGrp="1" noChangeArrowheads="1"/>
          </p:cNvSpPr>
          <p:nvPr>
            <p:ph type="body" idx="1"/>
          </p:nvPr>
        </p:nvSpPr>
        <p:spPr bwMode="auto">
          <a:xfrm>
            <a:off x="914400" y="609600"/>
            <a:ext cx="106680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176" name="Line 104"/>
          <p:cNvSpPr>
            <a:spLocks noChangeShapeType="1"/>
          </p:cNvSpPr>
          <p:nvPr/>
        </p:nvSpPr>
        <p:spPr bwMode="auto">
          <a:xfrm>
            <a:off x="11582400" y="0"/>
            <a:ext cx="0" cy="685800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3177" name="Line 105"/>
          <p:cNvSpPr>
            <a:spLocks noChangeShapeType="1"/>
          </p:cNvSpPr>
          <p:nvPr/>
        </p:nvSpPr>
        <p:spPr bwMode="auto">
          <a:xfrm>
            <a:off x="914400" y="0"/>
            <a:ext cx="0" cy="6858000"/>
          </a:xfrm>
          <a:prstGeom prst="line">
            <a:avLst/>
          </a:prstGeom>
          <a:noFill/>
          <a:ln w="1905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Tree>
    <p:extLst>
      <p:ext uri="{BB962C8B-B14F-4D97-AF65-F5344CB8AC3E}">
        <p14:creationId xmlns:p14="http://schemas.microsoft.com/office/powerpoint/2010/main" val="587800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b="1" kern="1200">
          <a:solidFill>
            <a:schemeClr val="tx2"/>
          </a:solidFill>
          <a:latin typeface="+mj-lt"/>
          <a:ea typeface="+mj-ea"/>
          <a:cs typeface="+mj-cs"/>
        </a:defRPr>
      </a:lvl1pPr>
      <a:lvl2pPr algn="ctr" rtl="0" eaLnBrk="1" fontAlgn="base" hangingPunct="1">
        <a:spcBef>
          <a:spcPct val="0"/>
        </a:spcBef>
        <a:spcAft>
          <a:spcPct val="0"/>
        </a:spcAft>
        <a:defRPr b="1">
          <a:solidFill>
            <a:schemeClr val="tx2"/>
          </a:solidFill>
          <a:latin typeface="Arial" panose="020B0604020202020204" pitchFamily="34" charset="0"/>
        </a:defRPr>
      </a:lvl2pPr>
      <a:lvl3pPr algn="ctr" rtl="0" eaLnBrk="1" fontAlgn="base" hangingPunct="1">
        <a:spcBef>
          <a:spcPct val="0"/>
        </a:spcBef>
        <a:spcAft>
          <a:spcPct val="0"/>
        </a:spcAft>
        <a:defRPr b="1">
          <a:solidFill>
            <a:schemeClr val="tx2"/>
          </a:solidFill>
          <a:latin typeface="Arial" panose="020B0604020202020204" pitchFamily="34" charset="0"/>
        </a:defRPr>
      </a:lvl3pPr>
      <a:lvl4pPr algn="ctr" rtl="0" eaLnBrk="1" fontAlgn="base" hangingPunct="1">
        <a:spcBef>
          <a:spcPct val="0"/>
        </a:spcBef>
        <a:spcAft>
          <a:spcPct val="0"/>
        </a:spcAft>
        <a:defRPr b="1">
          <a:solidFill>
            <a:schemeClr val="tx2"/>
          </a:solidFill>
          <a:latin typeface="Arial" panose="020B0604020202020204" pitchFamily="34" charset="0"/>
        </a:defRPr>
      </a:lvl4pPr>
      <a:lvl5pPr algn="ctr" rtl="0" eaLnBrk="1" fontAlgn="base" hangingPunct="1">
        <a:spcBef>
          <a:spcPct val="0"/>
        </a:spcBef>
        <a:spcAft>
          <a:spcPct val="0"/>
        </a:spcAft>
        <a:defRPr b="1">
          <a:solidFill>
            <a:schemeClr val="tx2"/>
          </a:solidFill>
          <a:latin typeface="Arial" panose="020B0604020202020204" pitchFamily="34" charset="0"/>
        </a:defRPr>
      </a:lvl5pPr>
      <a:lvl6pPr marL="457200" algn="ctr" rtl="0" eaLnBrk="1" fontAlgn="base" hangingPunct="1">
        <a:spcBef>
          <a:spcPct val="0"/>
        </a:spcBef>
        <a:spcAft>
          <a:spcPct val="0"/>
        </a:spcAft>
        <a:defRPr b="1">
          <a:solidFill>
            <a:schemeClr val="tx2"/>
          </a:solidFill>
          <a:latin typeface="Arial" panose="020B0604020202020204" pitchFamily="34" charset="0"/>
        </a:defRPr>
      </a:lvl6pPr>
      <a:lvl7pPr marL="914400" algn="ctr" rtl="0" eaLnBrk="1" fontAlgn="base" hangingPunct="1">
        <a:spcBef>
          <a:spcPct val="0"/>
        </a:spcBef>
        <a:spcAft>
          <a:spcPct val="0"/>
        </a:spcAft>
        <a:defRPr b="1">
          <a:solidFill>
            <a:schemeClr val="tx2"/>
          </a:solidFill>
          <a:latin typeface="Arial" panose="020B0604020202020204" pitchFamily="34" charset="0"/>
        </a:defRPr>
      </a:lvl7pPr>
      <a:lvl8pPr marL="1371600" algn="ctr" rtl="0" eaLnBrk="1" fontAlgn="base" hangingPunct="1">
        <a:spcBef>
          <a:spcPct val="0"/>
        </a:spcBef>
        <a:spcAft>
          <a:spcPct val="0"/>
        </a:spcAft>
        <a:defRPr b="1">
          <a:solidFill>
            <a:schemeClr val="tx2"/>
          </a:solidFill>
          <a:latin typeface="Arial" panose="020B0604020202020204" pitchFamily="34" charset="0"/>
        </a:defRPr>
      </a:lvl8pPr>
      <a:lvl9pPr marL="1828800" algn="ctr" rtl="0" eaLnBrk="1" fontAlgn="base" hangingPunct="1">
        <a:spcBef>
          <a:spcPct val="0"/>
        </a:spcBef>
        <a:spcAft>
          <a:spcPct val="0"/>
        </a:spcAft>
        <a:defRPr b="1">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tmp"/></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pcbheaven.com/wikipages/How_Relays_Work/" TargetMode="External"/><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llaboutcircuits.com/textbook/digital/chpt-4/contact-normal-state-make-break-sequence/"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musicfromouterspace.com/analogsynth_new/ELECTRONICS/switches.html"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pcbheaven.com/wikipages/How_Relays_Work/"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Switches and Relays</a:t>
            </a:r>
          </a:p>
        </p:txBody>
      </p:sp>
      <p:sp>
        <p:nvSpPr>
          <p:cNvPr id="3" name="Subtitle 2"/>
          <p:cNvSpPr>
            <a:spLocks noGrp="1"/>
          </p:cNvSpPr>
          <p:nvPr>
            <p:ph type="subTitle" idx="1"/>
          </p:nvPr>
        </p:nvSpPr>
        <p:spPr/>
        <p:txBody>
          <a:bodyPr/>
          <a:lstStyle/>
          <a:p>
            <a:r>
              <a:rPr lang="en-US" dirty="0"/>
              <a:t>Daniel Kohn</a:t>
            </a:r>
          </a:p>
          <a:p>
            <a:r>
              <a:rPr lang="en-US" dirty="0"/>
              <a:t>University of Memphis</a:t>
            </a:r>
          </a:p>
          <a:p>
            <a:r>
              <a:rPr lang="en-US" dirty="0"/>
              <a:t>Department of Engineering Technology</a:t>
            </a:r>
          </a:p>
          <a:p>
            <a:r>
              <a:rPr lang="en-US" dirty="0"/>
              <a:t>TECH 3821 – Industrial Electronics</a:t>
            </a:r>
          </a:p>
          <a:p>
            <a:r>
              <a:rPr lang="en-US"/>
              <a:t>Fall 2023</a:t>
            </a:r>
            <a:endParaRPr lang="en-US" dirty="0"/>
          </a:p>
        </p:txBody>
      </p:sp>
    </p:spTree>
    <p:extLst>
      <p:ext uri="{BB962C8B-B14F-4D97-AF65-F5344CB8AC3E}">
        <p14:creationId xmlns:p14="http://schemas.microsoft.com/office/powerpoint/2010/main" val="33438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pic>
        <p:nvPicPr>
          <p:cNvPr id="4" name="Content Placeholder 3"/>
          <p:cNvPicPr>
            <a:picLocks noGrp="1" noChangeAspect="1"/>
          </p:cNvPicPr>
          <p:nvPr>
            <p:ph idx="1"/>
          </p:nvPr>
        </p:nvPicPr>
        <p:blipFill>
          <a:blip r:embed="rId2"/>
          <a:stretch>
            <a:fillRect/>
          </a:stretch>
        </p:blipFill>
        <p:spPr>
          <a:xfrm>
            <a:off x="1684422" y="1193107"/>
            <a:ext cx="8971870" cy="5097487"/>
          </a:xfrm>
          <a:prstGeom prst="rect">
            <a:avLst/>
          </a:prstGeom>
        </p:spPr>
      </p:pic>
    </p:spTree>
    <p:extLst>
      <p:ext uri="{BB962C8B-B14F-4D97-AF65-F5344CB8AC3E}">
        <p14:creationId xmlns:p14="http://schemas.microsoft.com/office/powerpoint/2010/main" val="151033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649" y="1836822"/>
            <a:ext cx="7781578" cy="2687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1269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147" y="813777"/>
            <a:ext cx="5602288" cy="3691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3363" y="813777"/>
            <a:ext cx="3377223" cy="3377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1617" y="3638101"/>
            <a:ext cx="3477110" cy="3219899"/>
          </a:xfrm>
          <a:prstGeom prst="rect">
            <a:avLst/>
          </a:prstGeom>
        </p:spPr>
      </p:pic>
    </p:spTree>
    <p:extLst>
      <p:ext uri="{BB962C8B-B14F-4D97-AF65-F5344CB8AC3E}">
        <p14:creationId xmlns:p14="http://schemas.microsoft.com/office/powerpoint/2010/main" val="521689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969" y="737936"/>
            <a:ext cx="8017042" cy="5987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025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 Ladder Logic</a:t>
            </a:r>
          </a:p>
        </p:txBody>
      </p:sp>
      <p:sp>
        <p:nvSpPr>
          <p:cNvPr id="3" name="Content Placeholder 2"/>
          <p:cNvSpPr>
            <a:spLocks noGrp="1"/>
          </p:cNvSpPr>
          <p:nvPr>
            <p:ph idx="1"/>
          </p:nvPr>
        </p:nvSpPr>
        <p:spPr/>
        <p:txBody>
          <a:bodyPr/>
          <a:lstStyle/>
          <a:p>
            <a:r>
              <a:rPr lang="en-US" dirty="0"/>
              <a:t>Symbols</a:t>
            </a:r>
          </a:p>
          <a:p>
            <a:endParaRPr lang="en-US" dirty="0"/>
          </a:p>
        </p:txBody>
      </p:sp>
      <p:pic>
        <p:nvPicPr>
          <p:cNvPr id="4" name="Picture 3"/>
          <p:cNvPicPr>
            <a:picLocks noChangeAspect="1"/>
          </p:cNvPicPr>
          <p:nvPr/>
        </p:nvPicPr>
        <p:blipFill>
          <a:blip r:embed="rId2"/>
          <a:stretch>
            <a:fillRect/>
          </a:stretch>
        </p:blipFill>
        <p:spPr>
          <a:xfrm>
            <a:off x="2590801" y="1474032"/>
            <a:ext cx="7083712" cy="5155368"/>
          </a:xfrm>
          <a:prstGeom prst="rect">
            <a:avLst/>
          </a:prstGeom>
        </p:spPr>
      </p:pic>
    </p:spTree>
    <p:extLst>
      <p:ext uri="{BB962C8B-B14F-4D97-AF65-F5344CB8AC3E}">
        <p14:creationId xmlns:p14="http://schemas.microsoft.com/office/powerpoint/2010/main" val="1990523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a:t>
            </a:r>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4979" y="1687286"/>
            <a:ext cx="10337617" cy="2751457"/>
          </a:xfrm>
        </p:spPr>
      </p:pic>
    </p:spTree>
    <p:extLst>
      <p:ext uri="{BB962C8B-B14F-4D97-AF65-F5344CB8AC3E}">
        <p14:creationId xmlns:p14="http://schemas.microsoft.com/office/powerpoint/2010/main" val="1588729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a:t>
            </a:r>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0143" y="1781752"/>
            <a:ext cx="4894674" cy="2729044"/>
          </a:xfrm>
        </p:spPr>
      </p:pic>
    </p:spTree>
    <p:extLst>
      <p:ext uri="{BB962C8B-B14F-4D97-AF65-F5344CB8AC3E}">
        <p14:creationId xmlns:p14="http://schemas.microsoft.com/office/powerpoint/2010/main" val="253111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a:t>
            </a:r>
          </a:p>
        </p:txBody>
      </p:sp>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5572" y="1734142"/>
            <a:ext cx="8646285" cy="2173830"/>
          </a:xfrm>
        </p:spPr>
      </p:pic>
    </p:spTree>
    <p:extLst>
      <p:ext uri="{BB962C8B-B14F-4D97-AF65-F5344CB8AC3E}">
        <p14:creationId xmlns:p14="http://schemas.microsoft.com/office/powerpoint/2010/main" val="198903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Starter</a:t>
            </a:r>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2223" y="1284514"/>
            <a:ext cx="9838483" cy="4593771"/>
          </a:xfrm>
        </p:spPr>
      </p:pic>
    </p:spTree>
    <p:extLst>
      <p:ext uri="{BB962C8B-B14F-4D97-AF65-F5344CB8AC3E}">
        <p14:creationId xmlns:p14="http://schemas.microsoft.com/office/powerpoint/2010/main" val="4240437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Starter (3 phase)</a:t>
            </a:r>
          </a:p>
        </p:txBody>
      </p:sp>
      <p:sp>
        <p:nvSpPr>
          <p:cNvPr id="3" name="Content Placeholder 2"/>
          <p:cNvSpPr>
            <a:spLocks noGrp="1"/>
          </p:cNvSpPr>
          <p:nvPr>
            <p:ph idx="1"/>
          </p:nvPr>
        </p:nvSpPr>
        <p:spPr/>
        <p:txBody>
          <a:bodyPr/>
          <a:lstStyle/>
          <a:p>
            <a:pPr marL="0" indent="0">
              <a:buNone/>
            </a:pP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1239" y="3424239"/>
            <a:ext cx="9525" cy="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3639" y="3576639"/>
            <a:ext cx="9525" cy="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5954" y="994235"/>
            <a:ext cx="5250529" cy="5250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984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a:t>
            </a:r>
          </a:p>
        </p:txBody>
      </p:sp>
      <p:sp>
        <p:nvSpPr>
          <p:cNvPr id="3" name="Content Placeholder 2"/>
          <p:cNvSpPr>
            <a:spLocks noGrp="1"/>
          </p:cNvSpPr>
          <p:nvPr>
            <p:ph idx="1"/>
          </p:nvPr>
        </p:nvSpPr>
        <p:spPr/>
        <p:txBody>
          <a:bodyPr/>
          <a:lstStyle/>
          <a:p>
            <a:r>
              <a:rPr lang="en-US" dirty="0"/>
              <a:t>Definition - a device for making and breaking the connection in an electric circuit.</a:t>
            </a:r>
          </a:p>
          <a:p>
            <a:r>
              <a:rPr lang="en-US" dirty="0"/>
              <a:t>Types (Action):</a:t>
            </a:r>
          </a:p>
          <a:p>
            <a:endParaRPr lang="en-US" dirty="0"/>
          </a:p>
        </p:txBody>
      </p:sp>
      <p:pic>
        <p:nvPicPr>
          <p:cNvPr id="4" name="Picture 3"/>
          <p:cNvPicPr>
            <a:picLocks noChangeAspect="1"/>
          </p:cNvPicPr>
          <p:nvPr/>
        </p:nvPicPr>
        <p:blipFill>
          <a:blip r:embed="rId2"/>
          <a:stretch>
            <a:fillRect/>
          </a:stretch>
        </p:blipFill>
        <p:spPr>
          <a:xfrm>
            <a:off x="1514474" y="2021166"/>
            <a:ext cx="2143125" cy="2143125"/>
          </a:xfrm>
          <a:prstGeom prst="rect">
            <a:avLst/>
          </a:prstGeom>
        </p:spPr>
      </p:pic>
      <p:pic>
        <p:nvPicPr>
          <p:cNvPr id="5" name="Picture 4"/>
          <p:cNvPicPr>
            <a:picLocks noChangeAspect="1"/>
          </p:cNvPicPr>
          <p:nvPr/>
        </p:nvPicPr>
        <p:blipFill>
          <a:blip r:embed="rId3"/>
          <a:stretch>
            <a:fillRect/>
          </a:stretch>
        </p:blipFill>
        <p:spPr>
          <a:xfrm>
            <a:off x="4815449" y="2021165"/>
            <a:ext cx="2143125" cy="2143125"/>
          </a:xfrm>
          <a:prstGeom prst="rect">
            <a:avLst/>
          </a:prstGeom>
        </p:spPr>
      </p:pic>
      <p:pic>
        <p:nvPicPr>
          <p:cNvPr id="6" name="Picture 5"/>
          <p:cNvPicPr>
            <a:picLocks noChangeAspect="1"/>
          </p:cNvPicPr>
          <p:nvPr/>
        </p:nvPicPr>
        <p:blipFill>
          <a:blip r:embed="rId4"/>
          <a:stretch>
            <a:fillRect/>
          </a:stretch>
        </p:blipFill>
        <p:spPr>
          <a:xfrm>
            <a:off x="8132249" y="2021165"/>
            <a:ext cx="2276475" cy="2009775"/>
          </a:xfrm>
          <a:prstGeom prst="rect">
            <a:avLst/>
          </a:prstGeom>
        </p:spPr>
      </p:pic>
      <p:pic>
        <p:nvPicPr>
          <p:cNvPr id="7" name="Picture 6"/>
          <p:cNvPicPr>
            <a:picLocks noChangeAspect="1"/>
          </p:cNvPicPr>
          <p:nvPr/>
        </p:nvPicPr>
        <p:blipFill>
          <a:blip r:embed="rId5"/>
          <a:stretch>
            <a:fillRect/>
          </a:stretch>
        </p:blipFill>
        <p:spPr>
          <a:xfrm>
            <a:off x="1514474" y="4396581"/>
            <a:ext cx="2143125" cy="2143125"/>
          </a:xfrm>
          <a:prstGeom prst="rect">
            <a:avLst/>
          </a:prstGeom>
        </p:spPr>
      </p:pic>
      <p:pic>
        <p:nvPicPr>
          <p:cNvPr id="8" name="Picture 7"/>
          <p:cNvPicPr>
            <a:picLocks noChangeAspect="1"/>
          </p:cNvPicPr>
          <p:nvPr/>
        </p:nvPicPr>
        <p:blipFill>
          <a:blip r:embed="rId6"/>
          <a:stretch>
            <a:fillRect/>
          </a:stretch>
        </p:blipFill>
        <p:spPr>
          <a:xfrm>
            <a:off x="4815449" y="4396581"/>
            <a:ext cx="2143125" cy="2143125"/>
          </a:xfrm>
          <a:prstGeom prst="rect">
            <a:avLst/>
          </a:prstGeom>
        </p:spPr>
      </p:pic>
      <p:pic>
        <p:nvPicPr>
          <p:cNvPr id="10" name="Picture 9"/>
          <p:cNvPicPr>
            <a:picLocks noChangeAspect="1"/>
          </p:cNvPicPr>
          <p:nvPr/>
        </p:nvPicPr>
        <p:blipFill>
          <a:blip r:embed="rId7"/>
          <a:stretch>
            <a:fillRect/>
          </a:stretch>
        </p:blipFill>
        <p:spPr>
          <a:xfrm>
            <a:off x="8160824" y="4396581"/>
            <a:ext cx="2219325" cy="2057400"/>
          </a:xfrm>
          <a:prstGeom prst="rect">
            <a:avLst/>
          </a:prstGeom>
        </p:spPr>
      </p:pic>
      <p:sp>
        <p:nvSpPr>
          <p:cNvPr id="11" name="TextBox 10"/>
          <p:cNvSpPr txBox="1"/>
          <p:nvPr/>
        </p:nvSpPr>
        <p:spPr>
          <a:xfrm>
            <a:off x="5384163" y="4030940"/>
            <a:ext cx="915635" cy="369332"/>
          </a:xfrm>
          <a:prstGeom prst="rect">
            <a:avLst/>
          </a:prstGeom>
          <a:noFill/>
        </p:spPr>
        <p:txBody>
          <a:bodyPr wrap="none" rtlCol="0">
            <a:spAutoFit/>
          </a:bodyPr>
          <a:lstStyle/>
          <a:p>
            <a:r>
              <a:rPr lang="en-US" dirty="0"/>
              <a:t>Rocker</a:t>
            </a:r>
          </a:p>
        </p:txBody>
      </p:sp>
      <p:sp>
        <p:nvSpPr>
          <p:cNvPr id="13" name="TextBox 12"/>
          <p:cNvSpPr txBox="1"/>
          <p:nvPr/>
        </p:nvSpPr>
        <p:spPr>
          <a:xfrm>
            <a:off x="2125850" y="4030940"/>
            <a:ext cx="864404" cy="369332"/>
          </a:xfrm>
          <a:prstGeom prst="rect">
            <a:avLst/>
          </a:prstGeom>
          <a:noFill/>
        </p:spPr>
        <p:txBody>
          <a:bodyPr wrap="none" rtlCol="0">
            <a:spAutoFit/>
          </a:bodyPr>
          <a:lstStyle/>
          <a:p>
            <a:r>
              <a:rPr lang="en-US" dirty="0"/>
              <a:t>Toggle</a:t>
            </a:r>
          </a:p>
        </p:txBody>
      </p:sp>
      <p:sp>
        <p:nvSpPr>
          <p:cNvPr id="14" name="TextBox 13"/>
          <p:cNvSpPr txBox="1"/>
          <p:nvPr/>
        </p:nvSpPr>
        <p:spPr>
          <a:xfrm>
            <a:off x="8693707" y="4027249"/>
            <a:ext cx="1351652" cy="369332"/>
          </a:xfrm>
          <a:prstGeom prst="rect">
            <a:avLst/>
          </a:prstGeom>
          <a:noFill/>
        </p:spPr>
        <p:txBody>
          <a:bodyPr wrap="none" rtlCol="0">
            <a:spAutoFit/>
          </a:bodyPr>
          <a:lstStyle/>
          <a:p>
            <a:r>
              <a:rPr lang="en-US" dirty="0"/>
              <a:t>Pushbutton</a:t>
            </a:r>
          </a:p>
        </p:txBody>
      </p:sp>
      <p:sp>
        <p:nvSpPr>
          <p:cNvPr id="15" name="TextBox 14"/>
          <p:cNvSpPr txBox="1"/>
          <p:nvPr/>
        </p:nvSpPr>
        <p:spPr>
          <a:xfrm>
            <a:off x="2283643" y="6539706"/>
            <a:ext cx="671979" cy="369332"/>
          </a:xfrm>
          <a:prstGeom prst="rect">
            <a:avLst/>
          </a:prstGeom>
          <a:noFill/>
        </p:spPr>
        <p:txBody>
          <a:bodyPr wrap="none" rtlCol="0">
            <a:spAutoFit/>
          </a:bodyPr>
          <a:lstStyle/>
          <a:p>
            <a:r>
              <a:rPr lang="en-US" dirty="0"/>
              <a:t>Limit</a:t>
            </a:r>
          </a:p>
        </p:txBody>
      </p:sp>
      <p:sp>
        <p:nvSpPr>
          <p:cNvPr id="16" name="TextBox 15"/>
          <p:cNvSpPr txBox="1"/>
          <p:nvPr/>
        </p:nvSpPr>
        <p:spPr>
          <a:xfrm>
            <a:off x="5620255" y="6513141"/>
            <a:ext cx="864339" cy="369332"/>
          </a:xfrm>
          <a:prstGeom prst="rect">
            <a:avLst/>
          </a:prstGeom>
          <a:noFill/>
        </p:spPr>
        <p:txBody>
          <a:bodyPr wrap="none" rtlCol="0">
            <a:spAutoFit/>
          </a:bodyPr>
          <a:lstStyle/>
          <a:p>
            <a:r>
              <a:rPr lang="en-US" dirty="0"/>
              <a:t>Rotary</a:t>
            </a:r>
          </a:p>
        </p:txBody>
      </p:sp>
      <p:sp>
        <p:nvSpPr>
          <p:cNvPr id="17" name="TextBox 16"/>
          <p:cNvSpPr txBox="1"/>
          <p:nvPr/>
        </p:nvSpPr>
        <p:spPr>
          <a:xfrm>
            <a:off x="9154390" y="6513141"/>
            <a:ext cx="697627" cy="369332"/>
          </a:xfrm>
          <a:prstGeom prst="rect">
            <a:avLst/>
          </a:prstGeom>
          <a:noFill/>
        </p:spPr>
        <p:txBody>
          <a:bodyPr wrap="none" rtlCol="0">
            <a:spAutoFit/>
          </a:bodyPr>
          <a:lstStyle/>
          <a:p>
            <a:r>
              <a:rPr lang="en-US" dirty="0"/>
              <a:t>Slide</a:t>
            </a:r>
          </a:p>
        </p:txBody>
      </p:sp>
    </p:spTree>
    <p:extLst>
      <p:ext uri="{BB962C8B-B14F-4D97-AF65-F5344CB8AC3E}">
        <p14:creationId xmlns:p14="http://schemas.microsoft.com/office/powerpoint/2010/main" val="3331357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Starter</a:t>
            </a:r>
            <a:br>
              <a:rPr lang="en-US" dirty="0"/>
            </a:br>
            <a:endParaRPr lang="en-US" dirty="0"/>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9959" y="817271"/>
            <a:ext cx="7018420" cy="5812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254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 (</a:t>
            </a:r>
            <a:r>
              <a:rPr lang="en-US" dirty="0" err="1"/>
              <a:t>Cont</a:t>
            </a:r>
            <a:r>
              <a:rPr lang="en-US" dirty="0"/>
              <a:t>)</a:t>
            </a:r>
          </a:p>
        </p:txBody>
      </p:sp>
      <p:sp>
        <p:nvSpPr>
          <p:cNvPr id="3" name="Content Placeholder 2"/>
          <p:cNvSpPr>
            <a:spLocks noGrp="1"/>
          </p:cNvSpPr>
          <p:nvPr>
            <p:ph idx="1"/>
          </p:nvPr>
        </p:nvSpPr>
        <p:spPr/>
        <p:txBody>
          <a:bodyPr/>
          <a:lstStyle/>
          <a:p>
            <a:r>
              <a:rPr lang="en-US" dirty="0"/>
              <a:t>Types (Electronic Connections):</a:t>
            </a:r>
          </a:p>
          <a:p>
            <a:endParaRPr lang="en-US" dirty="0"/>
          </a:p>
        </p:txBody>
      </p:sp>
      <p:pic>
        <p:nvPicPr>
          <p:cNvPr id="4" name="Picture 3"/>
          <p:cNvPicPr>
            <a:picLocks noChangeAspect="1"/>
          </p:cNvPicPr>
          <p:nvPr/>
        </p:nvPicPr>
        <p:blipFill>
          <a:blip r:embed="rId2"/>
          <a:stretch>
            <a:fillRect/>
          </a:stretch>
        </p:blipFill>
        <p:spPr>
          <a:xfrm>
            <a:off x="1364831" y="1340267"/>
            <a:ext cx="3590925" cy="2124075"/>
          </a:xfrm>
          <a:prstGeom prst="rect">
            <a:avLst/>
          </a:prstGeom>
        </p:spPr>
      </p:pic>
      <p:pic>
        <p:nvPicPr>
          <p:cNvPr id="6" name="Picture 5"/>
          <p:cNvPicPr>
            <a:picLocks noChangeAspect="1"/>
          </p:cNvPicPr>
          <p:nvPr/>
        </p:nvPicPr>
        <p:blipFill>
          <a:blip r:embed="rId3"/>
          <a:stretch>
            <a:fillRect/>
          </a:stretch>
        </p:blipFill>
        <p:spPr>
          <a:xfrm>
            <a:off x="6248400" y="1340267"/>
            <a:ext cx="5121084" cy="2670279"/>
          </a:xfrm>
          <a:prstGeom prst="rect">
            <a:avLst/>
          </a:prstGeom>
        </p:spPr>
      </p:pic>
      <p:pic>
        <p:nvPicPr>
          <p:cNvPr id="7" name="Picture 6"/>
          <p:cNvPicPr>
            <a:picLocks noChangeAspect="1"/>
          </p:cNvPicPr>
          <p:nvPr/>
        </p:nvPicPr>
        <p:blipFill>
          <a:blip r:embed="rId4"/>
          <a:stretch>
            <a:fillRect/>
          </a:stretch>
        </p:blipFill>
        <p:spPr>
          <a:xfrm>
            <a:off x="1495941" y="4194256"/>
            <a:ext cx="3328704" cy="2231329"/>
          </a:xfrm>
          <a:prstGeom prst="rect">
            <a:avLst/>
          </a:prstGeom>
        </p:spPr>
      </p:pic>
      <p:pic>
        <p:nvPicPr>
          <p:cNvPr id="8" name="Picture 7"/>
          <p:cNvPicPr>
            <a:picLocks noChangeAspect="1"/>
          </p:cNvPicPr>
          <p:nvPr/>
        </p:nvPicPr>
        <p:blipFill>
          <a:blip r:embed="rId5"/>
          <a:stretch>
            <a:fillRect/>
          </a:stretch>
        </p:blipFill>
        <p:spPr>
          <a:xfrm>
            <a:off x="6973887" y="4832250"/>
            <a:ext cx="3670110" cy="975445"/>
          </a:xfrm>
          <a:prstGeom prst="rect">
            <a:avLst/>
          </a:prstGeom>
        </p:spPr>
      </p:pic>
    </p:spTree>
    <p:extLst>
      <p:ext uri="{BB962C8B-B14F-4D97-AF65-F5344CB8AC3E}">
        <p14:creationId xmlns:p14="http://schemas.microsoft.com/office/powerpoint/2010/main" val="322648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B0B8-658C-BADB-B9E5-5DB1F3521A6D}"/>
              </a:ext>
            </a:extLst>
          </p:cNvPr>
          <p:cNvSpPr>
            <a:spLocks noGrp="1"/>
          </p:cNvSpPr>
          <p:nvPr>
            <p:ph type="title"/>
          </p:nvPr>
        </p:nvSpPr>
        <p:spPr/>
        <p:txBody>
          <a:bodyPr/>
          <a:lstStyle/>
          <a:p>
            <a:r>
              <a:rPr lang="en-US" dirty="0"/>
              <a:t>Switches (</a:t>
            </a:r>
            <a:r>
              <a:rPr lang="en-US" dirty="0" err="1"/>
              <a:t>Cont</a:t>
            </a:r>
            <a:r>
              <a:rPr lang="en-US" dirty="0"/>
              <a:t>)</a:t>
            </a:r>
          </a:p>
        </p:txBody>
      </p:sp>
      <p:pic>
        <p:nvPicPr>
          <p:cNvPr id="4" name="Content Placeholder 3">
            <a:extLst>
              <a:ext uri="{FF2B5EF4-FFF2-40B4-BE49-F238E27FC236}">
                <a16:creationId xmlns:a16="http://schemas.microsoft.com/office/drawing/2014/main" id="{1221DFBE-B76C-7F15-ACEC-E4FC1E2E4F94}"/>
              </a:ext>
            </a:extLst>
          </p:cNvPr>
          <p:cNvPicPr>
            <a:picLocks noGrp="1" noChangeAspect="1"/>
          </p:cNvPicPr>
          <p:nvPr>
            <p:ph idx="1"/>
          </p:nvPr>
        </p:nvPicPr>
        <p:blipFill>
          <a:blip r:embed="rId2"/>
          <a:stretch>
            <a:fillRect/>
          </a:stretch>
        </p:blipFill>
        <p:spPr>
          <a:xfrm>
            <a:off x="8010214" y="918354"/>
            <a:ext cx="3476897" cy="3476897"/>
          </a:xfrm>
          <a:prstGeom prst="rect">
            <a:avLst/>
          </a:prstGeom>
        </p:spPr>
      </p:pic>
      <p:sp>
        <p:nvSpPr>
          <p:cNvPr id="7" name="TextBox 6">
            <a:extLst>
              <a:ext uri="{FF2B5EF4-FFF2-40B4-BE49-F238E27FC236}">
                <a16:creationId xmlns:a16="http://schemas.microsoft.com/office/drawing/2014/main" id="{1D4817B7-8621-8197-0026-292E966BB3FF}"/>
              </a:ext>
            </a:extLst>
          </p:cNvPr>
          <p:cNvSpPr txBox="1"/>
          <p:nvPr/>
        </p:nvSpPr>
        <p:spPr>
          <a:xfrm>
            <a:off x="1018902" y="609601"/>
            <a:ext cx="6991311" cy="6186309"/>
          </a:xfrm>
          <a:prstGeom prst="rect">
            <a:avLst/>
          </a:prstGeom>
          <a:noFill/>
        </p:spPr>
        <p:txBody>
          <a:bodyPr wrap="square" rtlCol="0">
            <a:spAutoFit/>
          </a:bodyPr>
          <a:lstStyle/>
          <a:p>
            <a:r>
              <a:rPr lang="en-US" dirty="0"/>
              <a:t>What does SPST, SPDT, DPST, and DPDT mean?</a:t>
            </a:r>
          </a:p>
          <a:p>
            <a:endParaRPr lang="en-US" dirty="0"/>
          </a:p>
          <a:p>
            <a:r>
              <a:rPr lang="en-US" dirty="0"/>
              <a:t>SP and DP refer to single pole and double pole; ST and DT refer to single throw and double throw.</a:t>
            </a:r>
          </a:p>
          <a:p>
            <a:endParaRPr lang="en-US" dirty="0"/>
          </a:p>
          <a:p>
            <a:r>
              <a:rPr lang="en-US" dirty="0"/>
              <a:t>Pole  refers to the number of circuits controlled by the switch: SP switches control only one electrical circuit. DP switches control two independent circuits (and act like two identical switches that are mechanically linked). Do not confuse ‘pole’ with ‘terminal’. The DPST switch, for example, has four terminals, but it is a DP, not a 4P switch.</a:t>
            </a:r>
          </a:p>
          <a:p>
            <a:endParaRPr lang="en-US" dirty="0"/>
          </a:p>
          <a:p>
            <a:r>
              <a:rPr lang="en-US" dirty="0"/>
              <a:t>Throw  refers to the extreme position of the actuator: ST switches close a circuit at only one position. The other position of the handle is Off. DT switches close a circuit in the Up position, as well as the Down position (On-On). A DT switch can also have a center position (frequently On-Off-On).</a:t>
            </a:r>
          </a:p>
          <a:p>
            <a:endParaRPr lang="en-US" dirty="0"/>
          </a:p>
          <a:p>
            <a:r>
              <a:rPr lang="en-US" dirty="0"/>
              <a:t>Single pole/throw and double pole/throw switches are by far the most common switches, but triple and quadruple configurations are also available. They are commonly denoted 3PST, 3PDT, 4PDT, etc.</a:t>
            </a:r>
          </a:p>
        </p:txBody>
      </p:sp>
      <p:sp>
        <p:nvSpPr>
          <p:cNvPr id="8" name="TextBox 7">
            <a:extLst>
              <a:ext uri="{FF2B5EF4-FFF2-40B4-BE49-F238E27FC236}">
                <a16:creationId xmlns:a16="http://schemas.microsoft.com/office/drawing/2014/main" id="{5F555F78-DBFC-1201-2FC4-63089D196119}"/>
              </a:ext>
            </a:extLst>
          </p:cNvPr>
          <p:cNvSpPr txBox="1"/>
          <p:nvPr/>
        </p:nvSpPr>
        <p:spPr>
          <a:xfrm>
            <a:off x="8294914" y="6281412"/>
            <a:ext cx="2878184" cy="338554"/>
          </a:xfrm>
          <a:prstGeom prst="rect">
            <a:avLst/>
          </a:prstGeom>
          <a:noFill/>
        </p:spPr>
        <p:txBody>
          <a:bodyPr wrap="square" rtlCol="0">
            <a:spAutoFit/>
          </a:bodyPr>
          <a:lstStyle/>
          <a:p>
            <a:r>
              <a:rPr lang="en-US" sz="800" dirty="0"/>
              <a:t>https://www.moujenglobal.com/post/what-does-spst-spdt-dpst-and-dpdt-mean</a:t>
            </a:r>
          </a:p>
        </p:txBody>
      </p:sp>
    </p:spTree>
    <p:extLst>
      <p:ext uri="{BB962C8B-B14F-4D97-AF65-F5344CB8AC3E}">
        <p14:creationId xmlns:p14="http://schemas.microsoft.com/office/powerpoint/2010/main" val="2807391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a:t>
            </a:r>
          </a:p>
        </p:txBody>
      </p:sp>
      <p:sp>
        <p:nvSpPr>
          <p:cNvPr id="3" name="Content Placeholder 2"/>
          <p:cNvSpPr>
            <a:spLocks noGrp="1"/>
          </p:cNvSpPr>
          <p:nvPr>
            <p:ph idx="1"/>
          </p:nvPr>
        </p:nvSpPr>
        <p:spPr/>
        <p:txBody>
          <a:bodyPr/>
          <a:lstStyle/>
          <a:p>
            <a:r>
              <a:rPr lang="en-US" dirty="0"/>
              <a:t>SPDT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823" y="1455069"/>
            <a:ext cx="7107154" cy="5035280"/>
          </a:xfrm>
          <a:prstGeom prst="rect">
            <a:avLst/>
          </a:prstGeom>
        </p:spPr>
      </p:pic>
      <p:sp>
        <p:nvSpPr>
          <p:cNvPr id="6" name="TextBox 5"/>
          <p:cNvSpPr txBox="1"/>
          <p:nvPr/>
        </p:nvSpPr>
        <p:spPr>
          <a:xfrm>
            <a:off x="1171073" y="6444734"/>
            <a:ext cx="5553764" cy="369332"/>
          </a:xfrm>
          <a:prstGeom prst="rect">
            <a:avLst/>
          </a:prstGeom>
          <a:noFill/>
        </p:spPr>
        <p:txBody>
          <a:bodyPr wrap="none" rtlCol="0">
            <a:spAutoFit/>
          </a:bodyPr>
          <a:lstStyle/>
          <a:p>
            <a:r>
              <a:rPr lang="en-US" dirty="0">
                <a:hlinkClick r:id="rId3"/>
              </a:rPr>
              <a:t>http://pcbheaven.com/wikipages/How_Relays_Work/</a:t>
            </a:r>
            <a:endParaRPr lang="en-US" dirty="0"/>
          </a:p>
        </p:txBody>
      </p:sp>
    </p:spTree>
    <p:extLst>
      <p:ext uri="{BB962C8B-B14F-4D97-AF65-F5344CB8AC3E}">
        <p14:creationId xmlns:p14="http://schemas.microsoft.com/office/powerpoint/2010/main" val="3401653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a:t>
            </a:r>
          </a:p>
        </p:txBody>
      </p:sp>
      <p:sp>
        <p:nvSpPr>
          <p:cNvPr id="3" name="Content Placeholder 2"/>
          <p:cNvSpPr>
            <a:spLocks noGrp="1"/>
          </p:cNvSpPr>
          <p:nvPr>
            <p:ph idx="1"/>
          </p:nvPr>
        </p:nvSpPr>
        <p:spPr/>
        <p:txBody>
          <a:bodyPr/>
          <a:lstStyle/>
          <a:p>
            <a:r>
              <a:rPr lang="en-US" dirty="0"/>
              <a:t>How is NORMAL determined?</a:t>
            </a:r>
          </a:p>
          <a:p>
            <a:pPr lvl="1"/>
            <a:r>
              <a:rPr lang="en-US" dirty="0"/>
              <a:t>The normal state of a switch is that where it is unactuated. For process switches, this is the condition its in when sitting on a shelf, uninstalled.</a:t>
            </a:r>
          </a:p>
          <a:p>
            <a:pPr lvl="1"/>
            <a:r>
              <a:rPr lang="en-US" dirty="0"/>
              <a:t>A switch that is open when unactuated is called normally-open. A switch that is closed when unactuated is called normally-closed. Sometimes the terms “normally-open” and “normally-closed” are abbreviated N.O. and N.C., respectively.</a:t>
            </a:r>
          </a:p>
        </p:txBody>
      </p:sp>
      <p:pic>
        <p:nvPicPr>
          <p:cNvPr id="4" name="Picture 3"/>
          <p:cNvPicPr>
            <a:picLocks noChangeAspect="1"/>
          </p:cNvPicPr>
          <p:nvPr/>
        </p:nvPicPr>
        <p:blipFill>
          <a:blip r:embed="rId2"/>
          <a:stretch>
            <a:fillRect/>
          </a:stretch>
        </p:blipFill>
        <p:spPr>
          <a:xfrm>
            <a:off x="3523916" y="4629901"/>
            <a:ext cx="5448968" cy="1780203"/>
          </a:xfrm>
          <a:prstGeom prst="rect">
            <a:avLst/>
          </a:prstGeom>
        </p:spPr>
      </p:pic>
      <p:sp>
        <p:nvSpPr>
          <p:cNvPr id="5" name="TextBox 4"/>
          <p:cNvSpPr txBox="1"/>
          <p:nvPr/>
        </p:nvSpPr>
        <p:spPr>
          <a:xfrm>
            <a:off x="914400" y="6444734"/>
            <a:ext cx="10251589" cy="369332"/>
          </a:xfrm>
          <a:prstGeom prst="rect">
            <a:avLst/>
          </a:prstGeom>
          <a:noFill/>
        </p:spPr>
        <p:txBody>
          <a:bodyPr wrap="none" rtlCol="0">
            <a:spAutoFit/>
          </a:bodyPr>
          <a:lstStyle/>
          <a:p>
            <a:r>
              <a:rPr lang="en-US" dirty="0">
                <a:hlinkClick r:id="rId3"/>
              </a:rPr>
              <a:t>http://www.allaboutcircuits.com/textbook/digital/chpt-4/contact-normal-state-make-break-sequence/</a:t>
            </a:r>
            <a:endParaRPr lang="en-US" dirty="0"/>
          </a:p>
        </p:txBody>
      </p:sp>
    </p:spTree>
    <p:extLst>
      <p:ext uri="{BB962C8B-B14F-4D97-AF65-F5344CB8AC3E}">
        <p14:creationId xmlns:p14="http://schemas.microsoft.com/office/powerpoint/2010/main" val="23742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 Types (</a:t>
            </a:r>
            <a:r>
              <a:rPr lang="en-US" dirty="0" err="1"/>
              <a:t>cont</a:t>
            </a:r>
            <a:r>
              <a:rPr lang="en-US" dirty="0"/>
              <a:t>)</a:t>
            </a:r>
          </a:p>
        </p:txBody>
      </p:sp>
      <p:sp>
        <p:nvSpPr>
          <p:cNvPr id="3" name="Text Placeholder 2"/>
          <p:cNvSpPr>
            <a:spLocks noGrp="1"/>
          </p:cNvSpPr>
          <p:nvPr>
            <p:ph type="body" idx="1"/>
          </p:nvPr>
        </p:nvSpPr>
        <p:spPr/>
        <p:txBody>
          <a:bodyPr/>
          <a:lstStyle/>
          <a:p>
            <a:r>
              <a:rPr lang="en-US" dirty="0">
                <a:hlinkClick r:id="rId2"/>
              </a:rPr>
              <a:t>http://www.musicfromouterspace.com/analogsynth_new/ELECTRONICS/switches.html</a:t>
            </a:r>
            <a:endParaRPr lang="en-US" dirty="0"/>
          </a:p>
        </p:txBody>
      </p:sp>
    </p:spTree>
    <p:extLst>
      <p:ext uri="{BB962C8B-B14F-4D97-AF65-F5344CB8AC3E}">
        <p14:creationId xmlns:p14="http://schemas.microsoft.com/office/powerpoint/2010/main" val="329781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sp>
        <p:nvSpPr>
          <p:cNvPr id="3" name="Content Placeholder 2"/>
          <p:cNvSpPr>
            <a:spLocks noGrp="1"/>
          </p:cNvSpPr>
          <p:nvPr>
            <p:ph idx="1"/>
          </p:nvPr>
        </p:nvSpPr>
        <p:spPr/>
        <p:txBody>
          <a:bodyPr/>
          <a:lstStyle/>
          <a:p>
            <a:r>
              <a:rPr lang="en-US" dirty="0"/>
              <a:t>A Relay is an Electromechanical device that uses an electromagnet to change the status of a switch contact. </a:t>
            </a:r>
          </a:p>
          <a:p>
            <a:endParaRPr lang="en-US" dirty="0"/>
          </a:p>
        </p:txBody>
      </p:sp>
      <p:pic>
        <p:nvPicPr>
          <p:cNvPr id="4" name="Picture 3"/>
          <p:cNvPicPr>
            <a:picLocks noChangeAspect="1"/>
          </p:cNvPicPr>
          <p:nvPr/>
        </p:nvPicPr>
        <p:blipFill>
          <a:blip r:embed="rId2"/>
          <a:stretch>
            <a:fillRect/>
          </a:stretch>
        </p:blipFill>
        <p:spPr>
          <a:xfrm>
            <a:off x="2962753" y="2504323"/>
            <a:ext cx="6586060" cy="3431256"/>
          </a:xfrm>
          <a:prstGeom prst="rect">
            <a:avLst/>
          </a:prstGeom>
        </p:spPr>
      </p:pic>
      <p:sp>
        <p:nvSpPr>
          <p:cNvPr id="5" name="TextBox 4"/>
          <p:cNvSpPr txBox="1"/>
          <p:nvPr/>
        </p:nvSpPr>
        <p:spPr>
          <a:xfrm>
            <a:off x="914400" y="6260068"/>
            <a:ext cx="5553764" cy="369332"/>
          </a:xfrm>
          <a:prstGeom prst="rect">
            <a:avLst/>
          </a:prstGeom>
          <a:noFill/>
        </p:spPr>
        <p:txBody>
          <a:bodyPr wrap="none" rtlCol="0">
            <a:spAutoFit/>
          </a:bodyPr>
          <a:lstStyle/>
          <a:p>
            <a:r>
              <a:rPr lang="en-US" dirty="0">
                <a:hlinkClick r:id="rId3"/>
              </a:rPr>
              <a:t>http://pcbheaven.com/wikipages/How_Relays_Work/</a:t>
            </a:r>
            <a:endParaRPr lang="en-US" dirty="0"/>
          </a:p>
        </p:txBody>
      </p:sp>
    </p:spTree>
    <p:extLst>
      <p:ext uri="{BB962C8B-B14F-4D97-AF65-F5344CB8AC3E}">
        <p14:creationId xmlns:p14="http://schemas.microsoft.com/office/powerpoint/2010/main" val="1243548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Relay</a:t>
            </a:r>
          </a:p>
        </p:txBody>
      </p:sp>
      <p:sp>
        <p:nvSpPr>
          <p:cNvPr id="3" name="Content Placeholder 2"/>
          <p:cNvSpPr>
            <a:spLocks noGrp="1"/>
          </p:cNvSpPr>
          <p:nvPr>
            <p:ph idx="1"/>
          </p:nvPr>
        </p:nvSpPr>
        <p:spPr/>
        <p:txBody>
          <a:bodyPr/>
          <a:lstStyle/>
          <a:p>
            <a:r>
              <a:rPr lang="en-US" dirty="0"/>
              <a:t>Example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1797" y="1986213"/>
            <a:ext cx="9793205" cy="3917282"/>
          </a:xfrm>
          <a:prstGeom prst="rect">
            <a:avLst/>
          </a:prstGeom>
        </p:spPr>
      </p:pic>
    </p:spTree>
    <p:extLst>
      <p:ext uri="{BB962C8B-B14F-4D97-AF65-F5344CB8AC3E}">
        <p14:creationId xmlns:p14="http://schemas.microsoft.com/office/powerpoint/2010/main" val="2094094956"/>
      </p:ext>
    </p:extLst>
  </p:cSld>
  <p:clrMapOvr>
    <a:masterClrMapping/>
  </p:clrMapOvr>
</p:sld>
</file>

<file path=ppt/theme/theme1.xml><?xml version="1.0" encoding="utf-8"?>
<a:theme xmlns:a="http://schemas.openxmlformats.org/drawingml/2006/main" name="3023addnl">
  <a:themeElements>
    <a:clrScheme name="3023addn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023addn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3023addnl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023addnl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023addnl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023addnl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023addnl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023addnl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023addnl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349858C7-6FDE-4BF8-9371-63D60991CD01}" vid="{02FB7EB8-D5C4-4607-9E87-147D8C0B67EB}"/>
    </a:ext>
  </a:extLst>
</a:theme>
</file>

<file path=docProps/app.xml><?xml version="1.0" encoding="utf-8"?>
<Properties xmlns="http://schemas.openxmlformats.org/officeDocument/2006/extended-properties" xmlns:vt="http://schemas.openxmlformats.org/officeDocument/2006/docPropsVTypes">
  <Template>Eng_Paper</Template>
  <TotalTime>60</TotalTime>
  <Words>466</Words>
  <Application>Microsoft Office PowerPoint</Application>
  <PresentationFormat>Widescreen</PresentationFormat>
  <Paragraphs>55</Paragraphs>
  <Slides>20</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20</vt:i4>
      </vt:variant>
    </vt:vector>
  </HeadingPairs>
  <TitlesOfParts>
    <vt:vector size="22" baseType="lpstr">
      <vt:lpstr>Arial</vt:lpstr>
      <vt:lpstr>3023addnl</vt:lpstr>
      <vt:lpstr>Switches and Relays</vt:lpstr>
      <vt:lpstr>Switches</vt:lpstr>
      <vt:lpstr>Switches (Cont)</vt:lpstr>
      <vt:lpstr>Switches (Cont)</vt:lpstr>
      <vt:lpstr>Switches</vt:lpstr>
      <vt:lpstr>Switches</vt:lpstr>
      <vt:lpstr>Switch Types (cont)</vt:lpstr>
      <vt:lpstr>Relay</vt:lpstr>
      <vt:lpstr>Relay</vt:lpstr>
      <vt:lpstr>Relay</vt:lpstr>
      <vt:lpstr>Relay</vt:lpstr>
      <vt:lpstr>Relay</vt:lpstr>
      <vt:lpstr>Relay</vt:lpstr>
      <vt:lpstr>Relay Ladder Logic</vt:lpstr>
      <vt:lpstr>AND</vt:lpstr>
      <vt:lpstr>OR</vt:lpstr>
      <vt:lpstr>NOT</vt:lpstr>
      <vt:lpstr>Starter</vt:lpstr>
      <vt:lpstr>Motor Starter (3 phase)</vt:lpstr>
      <vt:lpstr>Motor Starter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Switches and Relays</dc:title>
  <dc:creator>Daniel E Kohn (dekohn)</dc:creator>
  <cp:lastModifiedBy>Daniel E Kohn (dekohn)</cp:lastModifiedBy>
  <cp:revision>8</cp:revision>
  <dcterms:created xsi:type="dcterms:W3CDTF">2015-08-26T14:54:49Z</dcterms:created>
  <dcterms:modified xsi:type="dcterms:W3CDTF">2023-09-06T16:27:42Z</dcterms:modified>
</cp:coreProperties>
</file>